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4"/>
  </p:notesMasterIdLst>
  <p:handoutMasterIdLst>
    <p:handoutMasterId r:id="rId55"/>
  </p:handoutMasterIdLst>
  <p:sldIdLst>
    <p:sldId id="256" r:id="rId3"/>
    <p:sldId id="25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80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10278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11/4/2014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1" r:id="rId13"/>
    <p:sldLayoutId id="2147483692" r:id="rId14"/>
    <p:sldLayoutId id="2147483694" r:id="rId15"/>
    <p:sldLayoutId id="2147483695" r:id="rId16"/>
    <p:sldLayoutId id="2147483697" r:id="rId17"/>
    <p:sldLayoutId id="2147483698" r:id="rId18"/>
    <p:sldLayoutId id="2147483700" r:id="rId19"/>
    <p:sldLayoutId id="2147483701" r:id="rId20"/>
    <p:sldLayoutId id="2147483703" r:id="rId21"/>
    <p:sldLayoutId id="2147483704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740721" cy="50174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following is Not correct?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Most Carbon enters the atmosphere in the form of carbon dioxide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Photosynthesis removes CO</a:t>
            </a:r>
            <a:r>
              <a:rPr lang="en-US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from the air and adds it into living systems.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Phosphorus is a limiting factor because plants can not use the CO</a:t>
            </a:r>
            <a:r>
              <a:rPr lang="en-US" b="1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 the atmosphere.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 following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Most Carbon enters the atmosphere in the form of carbon dioxide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Photosynthesis removes CO</a:t>
            </a:r>
            <a:r>
              <a:rPr lang="en-US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from the air and adds it into living systems.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Phosphorus is a limiting </a:t>
            </a:r>
            <a:r>
              <a:rPr lang="en-US" b="1" u="sng" dirty="0" smtClean="0">
                <a:solidFill>
                  <a:srgbClr val="C00000"/>
                </a:solidFill>
              </a:rPr>
              <a:t>factor, but it is not found </a:t>
            </a:r>
            <a:r>
              <a:rPr lang="en-US" b="1" u="sng" dirty="0">
                <a:solidFill>
                  <a:srgbClr val="C00000"/>
                </a:solidFill>
              </a:rPr>
              <a:t>in the atmosphere</a:t>
            </a:r>
            <a:r>
              <a:rPr lang="en-US" b="1" u="sng" dirty="0" smtClean="0">
                <a:solidFill>
                  <a:srgbClr val="C00000"/>
                </a:solidFill>
              </a:rPr>
              <a:t>. (Corrected statement)</a:t>
            </a:r>
            <a:endParaRPr lang="en-US" b="1" u="sng" dirty="0">
              <a:solidFill>
                <a:srgbClr val="C0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53153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true about bacteria?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Located on nodules on roots, they “fix” nitrogen into legumes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the ground, denitrifying bacteria release nitrogen back to the environment.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They decompose matter into a form where nutrients can be recycled.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true about bacteria?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Located on nodules on roots, they “fix” nitrogen into legumes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the ground, denitrifying bacteria release nitrogen back to the environment.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They decompose matter into a form where nutrients can be recycled.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organism which hurts another(+/-) is an example of ___________form of symbiosis.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Mutualism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Commensalism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Parasitism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organism which </a:t>
            </a:r>
            <a:r>
              <a:rPr lang="en-US" b="1" u="sng" dirty="0">
                <a:solidFill>
                  <a:srgbClr val="C00000"/>
                </a:solidFill>
              </a:rPr>
              <a:t>hurts another(+/-)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an example of ___________form of symbiosis.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Mutualism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Commensalism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Parasitism 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85335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Carnivores are first order heterotrophs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Herbivores are at the bottom of food chains/webs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Antelope are primary consumers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habitat is your function in your ecosystem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Organisms that eat different materials in an ecosystem are in competition and causes stress.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3324" y="703384"/>
            <a:ext cx="9870830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Carnivores are 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first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>
                <a:solidFill>
                  <a:srgbClr val="C00000"/>
                </a:solidFill>
              </a:rPr>
              <a:t>2</a:t>
            </a:r>
            <a:r>
              <a:rPr lang="en-US" b="1" u="sng" dirty="0" smtClean="0">
                <a:solidFill>
                  <a:srgbClr val="C00000"/>
                </a:solidFill>
              </a:rPr>
              <a:t>nd or higher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order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heterotrophs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Producers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Herbivores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are at the bottom of food chains/webs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Antelope are primary consumers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u="sng" dirty="0" smtClean="0">
                <a:solidFill>
                  <a:srgbClr val="C00000"/>
                </a:solidFill>
              </a:rPr>
              <a:t>Niche</a:t>
            </a:r>
            <a:r>
              <a:rPr lang="en-US" b="1" u="sng" strike="sngStrike" dirty="0" smtClean="0">
                <a:solidFill>
                  <a:srgbClr val="C00000"/>
                </a:solidFill>
              </a:rPr>
              <a:t> 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habitat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your function in your ecosystem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Organisms that eat different materials in an ecosystem are in competition and causes stress.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biome with the most diversity is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Tropical Rain Forest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Due to its having the most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biome with the most diversity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C00000"/>
                </a:solidFill>
              </a:rPr>
              <a:t>Tropical Rain Forest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Due to its having the most </a:t>
            </a:r>
            <a:r>
              <a:rPr lang="en-US" sz="3600" b="1" strike="sngStrike" dirty="0" smtClean="0">
                <a:solidFill>
                  <a:schemeClr val="accent1">
                    <a:lumMod val="75000"/>
                  </a:schemeClr>
                </a:solidFill>
              </a:rPr>
              <a:t>water </a:t>
            </a:r>
            <a:r>
              <a:rPr lang="en-US" sz="3600" b="1" u="sng" dirty="0" smtClean="0">
                <a:solidFill>
                  <a:srgbClr val="C00000"/>
                </a:solidFill>
              </a:rPr>
              <a:t>sunlight</a:t>
            </a:r>
            <a:endParaRPr lang="en-US" sz="3600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3"/>
            <a:ext cx="10350322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Ecology is the study of ______________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a.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Living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nonliving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things and their interactions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b. Organisms of the same species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c. Interactions of different species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d. The natural environment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e. All of these are correct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can you tell if succession is primary or secondary?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can you tell if succession is primary or secondary?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Primary has no soil present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Secondary is replacing a previous ecosystem, after a large-scale disruptive event.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28246"/>
            <a:ext cx="3035122" cy="459544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line indicates primary succession?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389" y="620224"/>
            <a:ext cx="7125611" cy="383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97168"/>
            <a:ext cx="3769324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line indicates primary succession?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2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002" y="481195"/>
            <a:ext cx="6580998" cy="354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3765370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Explain what is happening to the species on line 1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0" y="160338"/>
            <a:ext cx="6584950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54771" y="0"/>
            <a:ext cx="3363367" cy="403274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Explain what is happening to the species on line 1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Species A is replaced by species C. 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0"/>
            <a:ext cx="6584950" cy="354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69477" y="4149969"/>
            <a:ext cx="9823937" cy="1318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dirty="0">
                <a:solidFill>
                  <a:srgbClr val="4F81BD">
                    <a:lumMod val="75000"/>
                  </a:srgbClr>
                </a:solidFill>
              </a:rPr>
              <a:t>Something happens to kill off most of the species. D is a pioneer species which is eventually replaced by species E</a:t>
            </a:r>
            <a:endParaRPr lang="en-US" sz="2800" b="1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estuary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Has brackish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located between fresh and salt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nursery for many organisms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estuary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Has brackish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located between fresh and salt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nursery for many organisms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All are correct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mix of fresh and salt water is characteristic of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marine biome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estuary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freshwater ecosystem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u="sng" dirty="0">
                <a:solidFill>
                  <a:srgbClr val="C00000"/>
                </a:solidFill>
              </a:rPr>
              <a:t>A mix of fresh and salt water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characteristic of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marine biome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An </a:t>
            </a:r>
            <a:r>
              <a:rPr lang="en-US" b="1" u="sng" dirty="0" smtClean="0">
                <a:solidFill>
                  <a:srgbClr val="C00000"/>
                </a:solidFill>
              </a:rPr>
              <a:t>estuary- it is called “brackish”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freshwater ecosystem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Ecology is the study of ______________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a. Living and nonliving things and their interactions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b. Organisms of the same species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c. Interactions of different species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d. The natural environment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e. </a:t>
            </a:r>
            <a:r>
              <a:rPr lang="en-US" b="1" u="sng" dirty="0">
                <a:solidFill>
                  <a:srgbClr val="FF0000"/>
                </a:solidFill>
              </a:rPr>
              <a:t>All of these are correct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Permafrost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Means the soil is frozen part of the year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responsible for the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treeline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the tundra, limits the growth of trees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Permafrost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Means the soil is frozen part of the year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responsible for the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treeline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the tundra, limits the growth of trees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All of these are correct.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Terrestrial biomes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determined by the type of climax community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found in specific altitudes and latitudes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named according to the plant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Terrestrial biomes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Are determined by the type of climax community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Are found in specific altitudes and latitudes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Are named according to the plant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C00000"/>
                </a:solidFill>
              </a:rPr>
              <a:t>All are correct</a:t>
            </a:r>
            <a:endParaRPr lang="en-US" sz="3600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14400"/>
            <a:ext cx="3105460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occurring to the population in the one of physiological stress?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147" y="386252"/>
            <a:ext cx="6988734" cy="5193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56492"/>
            <a:ext cx="4019860" cy="52050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occurring to the population in the one of </a:t>
            </a:r>
            <a:r>
              <a:rPr lang="en-US" b="1" u="sng" dirty="0">
                <a:solidFill>
                  <a:srgbClr val="C00000"/>
                </a:solidFill>
              </a:rPr>
              <a:t>physiological stress?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Few or no organisms present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956" y="245575"/>
            <a:ext cx="6200032" cy="4607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484577" y="820616"/>
            <a:ext cx="2699239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Describe the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birds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will being during optimum conditions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 the zone of tolerance?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12" y="0"/>
            <a:ext cx="7570059" cy="562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572375" y="1031630"/>
            <a:ext cx="3775562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Describe the  birds will being during optimum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conditions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Greatest fitness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 the zone of tolerance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b="1" u="sng" dirty="0" smtClean="0">
                <a:solidFill>
                  <a:srgbClr val="C00000"/>
                </a:solidFill>
              </a:rPr>
              <a:t>Life will grow, just not always well.</a:t>
            </a:r>
            <a:endParaRPr lang="en-US" b="1" u="sng" dirty="0">
              <a:solidFill>
                <a:srgbClr val="C0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72375" cy="562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does precipitation determine the type of plant life in an area?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does</a:t>
            </a:r>
            <a:r>
              <a:rPr lang="en-US" b="1" u="sng" dirty="0">
                <a:solidFill>
                  <a:srgbClr val="C00000"/>
                </a:solidFill>
              </a:rPr>
              <a:t> precipitation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determine the type of plant life in an area? 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Less than 10 inches- tundra or desert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Over 30 inches of rain is a forest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Between 10 -30 is a grassland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37846" y="726831"/>
            <a:ext cx="7549661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Part around earth that supports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species in an area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one species in an area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living and nonliving things in an area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Rectangle 1"/>
          <p:cNvSpPr/>
          <p:nvPr/>
        </p:nvSpPr>
        <p:spPr>
          <a:xfrm>
            <a:off x="8675076" y="1179939"/>
            <a:ext cx="318867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4F81BD">
                    <a:lumMod val="75000"/>
                  </a:srgbClr>
                </a:solidFill>
              </a:rPr>
              <a:t>Biosphere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4F81BD">
                    <a:lumMod val="75000"/>
                  </a:srgbClr>
                </a:solidFill>
              </a:rPr>
              <a:t>community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4F81BD">
                    <a:lumMod val="75000"/>
                  </a:srgbClr>
                </a:solidFill>
              </a:rPr>
              <a:t>Ecosystem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4F81BD">
                    <a:lumMod val="75000"/>
                  </a:srgbClr>
                </a:solidFill>
              </a:rPr>
              <a:t>Population </a:t>
            </a:r>
            <a:endParaRPr lang="en-US" sz="3200" b="1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2 abiotic factors that determine type of biome?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2 abiotic factors that determine type of biome?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C00000"/>
                </a:solidFill>
              </a:rPr>
              <a:t>Precipitation &amp; Temperature 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the limiting factors in the following biomes?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Tundra- ______________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Desert-_______________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Tropical Rain Forest-_____________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the</a:t>
            </a:r>
            <a:r>
              <a:rPr lang="en-US" b="1" u="sng" dirty="0">
                <a:solidFill>
                  <a:srgbClr val="C00000"/>
                </a:solidFill>
              </a:rPr>
              <a:t> limiting factors </a:t>
            </a:r>
            <a:r>
              <a:rPr lang="en-US" b="1" dirty="0"/>
              <a:t>in the following biomes?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Tundra- </a:t>
            </a:r>
            <a:r>
              <a:rPr lang="en-US" b="1" u="sng" dirty="0" smtClean="0">
                <a:solidFill>
                  <a:srgbClr val="C00000"/>
                </a:solidFill>
              </a:rPr>
              <a:t>_cold temperature____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Desert-</a:t>
            </a:r>
            <a:r>
              <a:rPr lang="en-US" b="1" u="sng" dirty="0" smtClean="0">
                <a:solidFill>
                  <a:srgbClr val="C00000"/>
                </a:solidFill>
              </a:rPr>
              <a:t>__water_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Tropical Rain Forest-</a:t>
            </a:r>
            <a:r>
              <a:rPr lang="en-US" b="1" u="sng" dirty="0" smtClean="0">
                <a:solidFill>
                  <a:srgbClr val="C00000"/>
                </a:solidFill>
              </a:rPr>
              <a:t>__few nutrients in soil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the first species that moves into an area where there is no soil?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Lichens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Primary species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Lichens are primary species, so A and B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the first species that moves into an area where there is no soil?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Lichens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Primary species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Lichens are primary species, so A and B are correct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would happen to the marine ecosystem if an oil spill killed the plankton?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377" y="791308"/>
            <a:ext cx="468970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99139" y="228600"/>
            <a:ext cx="5181599" cy="57736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would happen to the marine ecosystem</a:t>
            </a:r>
            <a:r>
              <a:rPr lang="en-US" b="1" u="sng" dirty="0">
                <a:solidFill>
                  <a:srgbClr val="C00000"/>
                </a:solidFill>
              </a:rPr>
              <a:t> if an oil spill killed the plankton?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The food chain/web would collapse</a:t>
            </a:r>
            <a:endParaRPr lang="en-US" b="1" u="sng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en-US" sz="3600" b="1" dirty="0" smtClean="0">
              <a:solidFill>
                <a:srgbClr val="CCFF33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974" y="228599"/>
            <a:ext cx="4874026" cy="483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4834491" cy="427855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Give a 4 part food chain based on the following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63" y="0"/>
            <a:ext cx="4865687" cy="561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5" y="328246"/>
            <a:ext cx="3376246" cy="52519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Give a 4 part food chain based on the following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Answers vary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0000"/>
                    </a14:imgEffect>
                    <a14:imgEffect>
                      <a14:saturation sat="3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043" y="169257"/>
            <a:ext cx="4862879" cy="5616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54109" y="609600"/>
            <a:ext cx="9787613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dirty="0"/>
              <a:t>Match the following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Biosphere - Part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around earth that supports life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Community- All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 in an area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Population - All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one species in an area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Ecosystem- All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 and nonliving things in an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AutoNum type="alphaLcPeriod"/>
            </a:pPr>
            <a:endParaRPr lang="en-US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Rectangle 1"/>
          <p:cNvSpPr/>
          <p:nvPr/>
        </p:nvSpPr>
        <p:spPr>
          <a:xfrm>
            <a:off x="10105292" y="4470067"/>
            <a:ext cx="20867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/>
              <a:t> </a:t>
            </a:r>
            <a:endParaRPr lang="en-US" sz="2800" b="1" u="sng" dirty="0"/>
          </a:p>
          <a:p>
            <a:r>
              <a:rPr lang="en-US" sz="2800" b="1" u="sng" dirty="0" smtClean="0"/>
              <a:t> 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5426629" cy="3352800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will cause more damage to the ecosystem indicated, a penguin or the plankton? 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EXPLAIN!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527" y="825012"/>
            <a:ext cx="4198091" cy="4848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20615" y="961292"/>
            <a:ext cx="730670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Which will cause more damage to the ecosystem indicated, a penguin or the plankton? </a:t>
            </a:r>
            <a:r>
              <a:rPr lang="en-US" b="1" dirty="0" smtClean="0"/>
              <a:t>  EXPLAIN</a:t>
            </a:r>
            <a:r>
              <a:rPr lang="en-US" b="1" dirty="0"/>
              <a:t>!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The plankton is the base. Nothing will survive for long without the plankton. The penguins are not the only source of food for any organism indicated.</a:t>
            </a:r>
            <a:endParaRPr lang="en-US" b="1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319" y="0"/>
            <a:ext cx="3877112" cy="447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Classify the following as biotic or abiotic conditions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Trees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Soil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Rain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Rocks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bacteria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6153460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Classify the following as biotic or abiotic conditions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Trees- Biotic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Soil - abiotic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Rain</a:t>
            </a:r>
            <a:r>
              <a:rPr lang="en-US" b="1" u="sng" dirty="0">
                <a:solidFill>
                  <a:srgbClr val="FF0000"/>
                </a:solidFill>
              </a:rPr>
              <a:t>- </a:t>
            </a:r>
            <a:r>
              <a:rPr lang="en-US" b="1" u="sng" dirty="0" smtClean="0">
                <a:solidFill>
                  <a:srgbClr val="FF0000"/>
                </a:solidFill>
              </a:rPr>
              <a:t>abiotic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Rocks </a:t>
            </a:r>
            <a:r>
              <a:rPr lang="en-US" b="1" u="sng" dirty="0">
                <a:solidFill>
                  <a:srgbClr val="FF0000"/>
                </a:solidFill>
              </a:rPr>
              <a:t>- abiotic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Bacteria- biotic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27631" y="1735015"/>
            <a:ext cx="41499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Biotic- living factors</a:t>
            </a:r>
          </a:p>
          <a:p>
            <a:r>
              <a:rPr lang="en-US" sz="2800" b="1" dirty="0" smtClean="0"/>
              <a:t>Abiotic- nonliving factors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Put the following in order from largest to smallest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Biosphere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Community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Ecosystem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individual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Put the following in </a:t>
            </a:r>
            <a:r>
              <a:rPr lang="en-US" b="1" u="sng" dirty="0">
                <a:solidFill>
                  <a:srgbClr val="C00000"/>
                </a:solidFill>
              </a:rPr>
              <a:t>order from largest to smallest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Ecosystem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Biosphere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>
                <a:solidFill>
                  <a:srgbClr val="C00000"/>
                </a:solidFill>
              </a:rPr>
              <a:t>Community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Population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C00000"/>
                </a:solidFill>
              </a:rPr>
              <a:t>individual</a:t>
            </a:r>
            <a:endParaRPr lang="en-US" b="1" u="sng" dirty="0">
              <a:solidFill>
                <a:srgbClr val="C0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1437</Words>
  <Application>Microsoft Office PowerPoint</Application>
  <PresentationFormat>Custom</PresentationFormat>
  <Paragraphs>322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2014-11-05T02:52:32Z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